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Economica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Economica-bold.fntdata"/><Relationship Id="rId52" Type="http://schemas.openxmlformats.org/officeDocument/2006/relationships/font" Target="fonts/Economica-regular.fntdata"/><Relationship Id="rId11" Type="http://schemas.openxmlformats.org/officeDocument/2006/relationships/slide" Target="slides/slide7.xml"/><Relationship Id="rId55" Type="http://schemas.openxmlformats.org/officeDocument/2006/relationships/font" Target="fonts/Economica-boldItalic.fntdata"/><Relationship Id="rId10" Type="http://schemas.openxmlformats.org/officeDocument/2006/relationships/slide" Target="slides/slide6.xml"/><Relationship Id="rId54" Type="http://schemas.openxmlformats.org/officeDocument/2006/relationships/font" Target="fonts/Economica-italic.fntdata"/><Relationship Id="rId13" Type="http://schemas.openxmlformats.org/officeDocument/2006/relationships/slide" Target="slides/slide9.xml"/><Relationship Id="rId57" Type="http://schemas.openxmlformats.org/officeDocument/2006/relationships/font" Target="fonts/OpenSans-bold.fntdata"/><Relationship Id="rId12" Type="http://schemas.openxmlformats.org/officeDocument/2006/relationships/slide" Target="slides/slide8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1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58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3e87db9a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3e87db9a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3e87db9a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3e87db9a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3e87db9a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93e87db9a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3e92ff3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3e92ff3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3e92ff39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3e92ff39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3e92ff39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3e92ff39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3e92ff39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3e92ff39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3e92ff39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3e92ff39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3e92ff39b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3e92ff39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3e92ff39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3e92ff39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3e87db9a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3e87db9a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3e92ff39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3e92ff39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3e92ff39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3e92ff39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3e92ff39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3e92ff39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3e92ff39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3e92ff39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c84bacf70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c84bacf70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c8265ccd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c8265ccd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c84bacf70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c84bacf70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c8265ccd7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c8265ccd7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c84bacf7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c84bacf7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c84bacf70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c84bacf70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3e87db9a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3e87db9a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84bacf7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c84bacf7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c84bacf70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c84bacf70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c84bacf70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c84bacf70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3e92ff39b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93e92ff39b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c84bacf70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c84bacf70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c84bacf70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c84bacf70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3e92ff39b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93e92ff39b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93e92ff39b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93e92ff39b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prefer, you can also google these instead of scanning the slide QR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93e92ff39b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93e92ff39b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c84bacf70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c84bacf70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3e87db9a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93e87db9a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c8265ccd7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c8265ccd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c84bacf70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c84bacf70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collection of code that someone else already wrote and tested. You just "import" it and use simple commands.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c8265ccd7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c8265ccd7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c8265ccd7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c8265ccd7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c8265ccd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c8265ccd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c84bacf70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c84bacf70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c84bacf70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c84bacf70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c84bacf70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c84bacf70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3e87db9a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3e87db9a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3e87db9a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3e87db9a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3e87db9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3e87db9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3e87db9a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3e87db9a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3e92ff39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3e92ff39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s://www.freepik.com/premium-vector/microcontroller-set-cartoon-vector-illustration_356947557.ht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hyperlink" Target="https://www.arduino.cc/en/software/" TargetMode="External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inyurl.com/INFO4940-soundblink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inyurl.com/INFO4940-soundblink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a8RSfcXQdphCtfGQ759XT24ibiLjKHX4/view" TargetMode="External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a8RSfcXQdphCtfGQ759XT24ibiLjKHX4/view" TargetMode="External"/><Relationship Id="rId4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://www.youtube.com/watch?v=XsQEVRQCzuE" TargetMode="External"/><Relationship Id="rId5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7HE-W0R1D/Physical-Computing-Resources" TargetMode="External"/><Relationship Id="rId4" Type="http://schemas.openxmlformats.org/officeDocument/2006/relationships/hyperlink" Target="https://github.com/7HE-W0R1D/Physical-Computing-Resources" TargetMode="External"/><Relationship Id="rId11" Type="http://schemas.openxmlformats.org/officeDocument/2006/relationships/image" Target="../media/image29.png"/><Relationship Id="rId10" Type="http://schemas.openxmlformats.org/officeDocument/2006/relationships/image" Target="../media/image23.png"/><Relationship Id="rId12" Type="http://schemas.openxmlformats.org/officeDocument/2006/relationships/image" Target="../media/image22.png"/><Relationship Id="rId9" Type="http://schemas.openxmlformats.org/officeDocument/2006/relationships/image" Target="../media/image21.png"/><Relationship Id="rId5" Type="http://schemas.openxmlformats.org/officeDocument/2006/relationships/hyperlink" Target="https://arl.human.cornell.edu/linked%20docs/Prototyping-GROVE_KEGslides.pdf" TargetMode="External"/><Relationship Id="rId6" Type="http://schemas.openxmlformats.org/officeDocument/2006/relationships/hyperlink" Target="http://instructables.com" TargetMode="External"/><Relationship Id="rId7" Type="http://schemas.openxmlformats.org/officeDocument/2006/relationships/hyperlink" Target="https://forum.arduino.cc/" TargetMode="External"/><Relationship Id="rId8" Type="http://schemas.openxmlformats.org/officeDocument/2006/relationships/hyperlink" Target="https://projecthub.arduino.cc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vimeo.com/90813551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inyurl.com/INFO4940LIS" TargetMode="External"/><Relationship Id="rId4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25veVqv7_HixOKrfVs-ZwTlz9Ba3cNoF/view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Art with Arduino: From Zero to One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Borui Wang</a:t>
            </a:r>
            <a:endParaRPr/>
          </a:p>
        </p:txBody>
      </p:sp>
      <p:pic>
        <p:nvPicPr>
          <p:cNvPr id="64" name="Google Shape;64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0" l="63309" r="0" t="0"/>
          <a:stretch/>
        </p:blipFill>
        <p:spPr>
          <a:xfrm>
            <a:off x="250000" y="112575"/>
            <a:ext cx="1099974" cy="299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0" l="31606" r="37524" t="66772"/>
          <a:stretch/>
        </p:blipFill>
        <p:spPr>
          <a:xfrm>
            <a:off x="7835083" y="3887766"/>
            <a:ext cx="1110593" cy="119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35022" l="34286" r="34844" t="0"/>
          <a:stretch/>
        </p:blipFill>
        <p:spPr>
          <a:xfrm>
            <a:off x="290048" y="2984367"/>
            <a:ext cx="925449" cy="194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37961" l="0" r="64751" t="0"/>
          <a:stretch/>
        </p:blipFill>
        <p:spPr>
          <a:xfrm>
            <a:off x="7541800" y="296612"/>
            <a:ext cx="1268166" cy="223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 title="microcontroller-set-cartoon-vector-illustration_87720-303189.png"/>
          <p:cNvPicPr preferRelativeResize="0"/>
          <p:nvPr/>
        </p:nvPicPr>
        <p:blipFill rotWithShape="1">
          <a:blip r:embed="rId3">
            <a:alphaModFix/>
          </a:blip>
          <a:srcRect b="5561" l="4380" r="67227" t="65891"/>
          <a:stretch/>
        </p:blipFill>
        <p:spPr>
          <a:xfrm>
            <a:off x="7835083" y="2694627"/>
            <a:ext cx="1021466" cy="102707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6834300" y="4873500"/>
            <a:ext cx="2309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</a:t>
            </a:r>
            <a:r>
              <a:rPr lang="en" sz="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pikepicture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Side—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Sensors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41264" r="1095" t="0"/>
          <a:stretch/>
        </p:blipFill>
        <p:spPr>
          <a:xfrm>
            <a:off x="3796250" y="1147225"/>
            <a:ext cx="4911176" cy="35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399400"/>
            <a:ext cx="3141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6</a:t>
            </a:r>
            <a:r>
              <a:rPr lang="en">
                <a:solidFill>
                  <a:srgbClr val="6AA84F"/>
                </a:solidFill>
              </a:rPr>
              <a:t>   </a:t>
            </a:r>
            <a:r>
              <a:rPr lang="en"/>
              <a:t>Detect </a:t>
            </a:r>
            <a:r>
              <a:rPr b="1" lang="en">
                <a:solidFill>
                  <a:srgbClr val="FFD966"/>
                </a:solidFill>
              </a:rPr>
              <a:t>light</a:t>
            </a:r>
            <a:r>
              <a:rPr lang="en"/>
              <a:t> intensity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7</a:t>
            </a:r>
            <a:r>
              <a:rPr lang="en">
                <a:solidFill>
                  <a:srgbClr val="6AA84F"/>
                </a:solidFill>
              </a:rPr>
              <a:t>   </a:t>
            </a:r>
            <a:r>
              <a:rPr lang="en"/>
              <a:t>Detect </a:t>
            </a:r>
            <a:r>
              <a:rPr b="1" lang="en">
                <a:solidFill>
                  <a:srgbClr val="E06666"/>
                </a:solidFill>
              </a:rPr>
              <a:t>sound</a:t>
            </a:r>
            <a:r>
              <a:rPr lang="en"/>
              <a:t> intensity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8</a:t>
            </a:r>
            <a:r>
              <a:rPr lang="en">
                <a:solidFill>
                  <a:srgbClr val="6AA84F"/>
                </a:solidFill>
              </a:rPr>
              <a:t>   </a:t>
            </a:r>
            <a:r>
              <a:rPr lang="en"/>
              <a:t>Detect </a:t>
            </a:r>
            <a:r>
              <a:rPr b="1" lang="en">
                <a:solidFill>
                  <a:srgbClr val="C27BA0"/>
                </a:solidFill>
              </a:rPr>
              <a:t>temperature</a:t>
            </a:r>
            <a:r>
              <a:rPr lang="en"/>
              <a:t> and </a:t>
            </a:r>
            <a:r>
              <a:rPr b="1" lang="en">
                <a:solidFill>
                  <a:srgbClr val="76A5AF"/>
                </a:solidFill>
              </a:rPr>
              <a:t>humidity</a:t>
            </a:r>
            <a:endParaRPr b="1"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9</a:t>
            </a:r>
            <a:r>
              <a:rPr lang="en">
                <a:solidFill>
                  <a:srgbClr val="6AA84F"/>
                </a:solidFill>
              </a:rPr>
              <a:t>   </a:t>
            </a:r>
            <a:r>
              <a:rPr lang="en"/>
              <a:t>Detect </a:t>
            </a:r>
            <a:r>
              <a:rPr b="1" lang="en">
                <a:solidFill>
                  <a:srgbClr val="8E7CC3"/>
                </a:solidFill>
              </a:rPr>
              <a:t>atmospheric pressure</a:t>
            </a:r>
            <a:endParaRPr b="1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A84F"/>
                </a:solidFill>
              </a:rPr>
              <a:t>10</a:t>
            </a:r>
            <a:r>
              <a:rPr lang="en"/>
              <a:t> D</a:t>
            </a:r>
            <a:r>
              <a:rPr lang="en"/>
              <a:t>etects object’s </a:t>
            </a:r>
            <a:r>
              <a:rPr b="1" lang="en">
                <a:solidFill>
                  <a:srgbClr val="3C78D8"/>
                </a:solidFill>
              </a:rPr>
              <a:t>acceleration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048700" y="438447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Later, you can cut these out and connect with the provided cable… </a:t>
            </a:r>
            <a:r>
              <a:rPr b="1" lang="en">
                <a:solidFill>
                  <a:srgbClr val="CC0000"/>
                </a:solidFill>
              </a:rPr>
              <a:t>But not now!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41" name="Google Shape;141;p23" title="Screenshot 2026-02-13 at 10.02.47 PM.png"/>
          <p:cNvPicPr preferRelativeResize="0"/>
          <p:nvPr/>
        </p:nvPicPr>
        <p:blipFill rotWithShape="1">
          <a:blip r:embed="rId3">
            <a:alphaModFix/>
          </a:blip>
          <a:srcRect b="6524" l="0" r="23506" t="17694"/>
          <a:stretch/>
        </p:blipFill>
        <p:spPr>
          <a:xfrm>
            <a:off x="228288" y="166225"/>
            <a:ext cx="6181225" cy="408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 title="Screenshot 2026-02-13 at 10.02.47 PM.png"/>
          <p:cNvPicPr preferRelativeResize="0"/>
          <p:nvPr/>
        </p:nvPicPr>
        <p:blipFill rotWithShape="1">
          <a:blip r:embed="rId3">
            <a:alphaModFix/>
          </a:blip>
          <a:srcRect b="0" l="76592" r="0" t="0"/>
          <a:stretch/>
        </p:blipFill>
        <p:spPr>
          <a:xfrm>
            <a:off x="7000875" y="166225"/>
            <a:ext cx="1630750" cy="46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6409525" y="504275"/>
            <a:ext cx="6111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7099050" y="1357325"/>
            <a:ext cx="386100" cy="2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6987075" y="1367975"/>
            <a:ext cx="45000" cy="2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2404900" y="3638825"/>
            <a:ext cx="1815900" cy="2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198133" y="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Professor Keith Evan Green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-1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-149400" y="4164850"/>
            <a:ext cx="5248200" cy="70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9500" y="4218925"/>
            <a:ext cx="4741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you can add more modules you need / like!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0" y="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Image courtesy: Tom’s Hardware</a:t>
            </a:r>
            <a:endParaRPr sz="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No Coding Needed (Yet!)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/>
              <a:t>Plug in: Connect the USB cable to your laptop or power bank.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/>
              <a:t>Explore: </a:t>
            </a:r>
            <a:r>
              <a:rPr lang="en" sz="1400">
                <a:solidFill>
                  <a:srgbClr val="E06666"/>
                </a:solidFill>
              </a:rPr>
              <a:t>Twist the dial</a:t>
            </a:r>
            <a:r>
              <a:rPr lang="en" sz="1400"/>
              <a:t> to scroll through module demos.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/>
              <a:t>Select: </a:t>
            </a:r>
            <a:r>
              <a:rPr lang="en" sz="1400">
                <a:solidFill>
                  <a:srgbClr val="E69138"/>
                </a:solidFill>
              </a:rPr>
              <a:t>Press the button</a:t>
            </a:r>
            <a:r>
              <a:rPr lang="en" sz="1400"/>
              <a:t> to try one.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/>
              <a:t>Exit: </a:t>
            </a:r>
            <a:r>
              <a:rPr lang="en" sz="1400">
                <a:solidFill>
                  <a:srgbClr val="E69138"/>
                </a:solidFill>
              </a:rPr>
              <a:t>Long-press the button</a:t>
            </a:r>
            <a:r>
              <a:rPr lang="en" sz="1400"/>
              <a:t> to go back to the menu.</a:t>
            </a:r>
            <a:endParaRPr sz="2100"/>
          </a:p>
        </p:txBody>
      </p:sp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On &amp; Demo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23702" r="24692" t="0"/>
          <a:stretch/>
        </p:blipFill>
        <p:spPr>
          <a:xfrm>
            <a:off x="4709441" y="1148600"/>
            <a:ext cx="4396851" cy="35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4769757" y="3386275"/>
            <a:ext cx="678600" cy="831300"/>
          </a:xfrm>
          <a:prstGeom prst="roundRect">
            <a:avLst>
              <a:gd fmla="val 16667" name="adj"/>
            </a:avLst>
          </a:prstGeom>
          <a:solidFill>
            <a:srgbClr val="E69138">
              <a:alpha val="2532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5478525" y="3386275"/>
            <a:ext cx="678600" cy="831300"/>
          </a:xfrm>
          <a:prstGeom prst="roundRect">
            <a:avLst>
              <a:gd fmla="val 16667" name="adj"/>
            </a:avLst>
          </a:prstGeom>
          <a:solidFill>
            <a:srgbClr val="CC0100">
              <a:alpha val="25000"/>
            </a:srgbClr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048700" y="438585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Code—Set up IDE</a:t>
            </a:r>
            <a:endParaRPr/>
          </a:p>
        </p:txBody>
      </p:sp>
      <p:pic>
        <p:nvPicPr>
          <p:cNvPr id="171" name="Google Shape;171;p26" title="Screenshot 2026-02-13 at 10.26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00812"/>
            <a:ext cx="5771151" cy="27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400" y="1780599"/>
            <a:ext cx="1582275" cy="15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311700" y="4110275"/>
            <a:ext cx="6093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https://www.arduino.cc/en/software/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 Users: choose </a:t>
            </a:r>
            <a:r>
              <a:rPr i="1" lang="en" sz="15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Apple Silicone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if you have M series chip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 flipH="1">
            <a:off x="6109025" y="2571761"/>
            <a:ext cx="856200" cy="256500"/>
          </a:xfrm>
          <a:prstGeom prst="straightConnector1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6"/>
          <p:cNvSpPr/>
          <p:nvPr/>
        </p:nvSpPr>
        <p:spPr>
          <a:xfrm>
            <a:off x="5166125" y="2617000"/>
            <a:ext cx="829500" cy="46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6" title="Screenshot 2026-02-13 at 10.57.29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6149" y="4177365"/>
            <a:ext cx="2749450" cy="64906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>
            <a:off x="6682025" y="4525075"/>
            <a:ext cx="565500" cy="25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 title="Screenshot 2026-02-13 at 10.32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549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idx="4294967295" type="title"/>
          </p:nvPr>
        </p:nvSpPr>
        <p:spPr>
          <a:xfrm>
            <a:off x="7579500" y="315925"/>
            <a:ext cx="1410300" cy="14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Download USB Driver</a:t>
            </a:r>
            <a:endParaRPr sz="3000"/>
          </a:p>
        </p:txBody>
      </p:sp>
      <p:sp>
        <p:nvSpPr>
          <p:cNvPr id="184" name="Google Shape;184;p27"/>
          <p:cNvSpPr/>
          <p:nvPr/>
        </p:nvSpPr>
        <p:spPr>
          <a:xfrm>
            <a:off x="1033225" y="1274550"/>
            <a:ext cx="769200" cy="49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2164400" y="3506925"/>
            <a:ext cx="4457400" cy="55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the Port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6329298" cy="343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311700" y="457922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</a:t>
            </a: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the Board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Board: Tools → Board → Arduino Uno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Port: Tools → Port → </a:t>
            </a:r>
            <a:r>
              <a:rPr b="1" lang="en"/>
              <a:t>COM</a:t>
            </a:r>
            <a:r>
              <a:rPr b="1" lang="en">
                <a:solidFill>
                  <a:srgbClr val="E69138"/>
                </a:solidFill>
              </a:rPr>
              <a:t>X</a:t>
            </a:r>
            <a:r>
              <a:rPr b="1" lang="en"/>
              <a:t> (Arduino Uno)</a:t>
            </a:r>
            <a:r>
              <a:rPr lang="en"/>
              <a:t> </a:t>
            </a:r>
            <a:r>
              <a:rPr i="1" lang="en"/>
              <a:t>(Windows)</a:t>
            </a:r>
            <a:r>
              <a:rPr lang="en"/>
              <a:t> or </a:t>
            </a:r>
            <a:r>
              <a:rPr b="1" lang="en">
                <a:solidFill>
                  <a:srgbClr val="E69138"/>
                </a:solidFill>
              </a:rPr>
              <a:t>xx</a:t>
            </a:r>
            <a:r>
              <a:rPr b="1" lang="en"/>
              <a:t>.usbserial-</a:t>
            </a:r>
            <a:r>
              <a:rPr b="1" lang="en">
                <a:solidFill>
                  <a:srgbClr val="E69138"/>
                </a:solidFill>
              </a:rPr>
              <a:t>xxxx</a:t>
            </a:r>
            <a:r>
              <a:rPr b="1" lang="en"/>
              <a:t> </a:t>
            </a:r>
            <a:r>
              <a:rPr i="1" lang="en"/>
              <a:t>(Mac)</a:t>
            </a:r>
            <a:endParaRPr i="1"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359" r="-360" t="0"/>
          <a:stretch/>
        </p:blipFill>
        <p:spPr>
          <a:xfrm>
            <a:off x="2903600" y="977200"/>
            <a:ext cx="6112200" cy="33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4920500" y="436140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LED blink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4848750" y="436975"/>
            <a:ext cx="3999900" cy="5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600" u="sng">
                <a:solidFill>
                  <a:schemeClr val="hlink"/>
                </a:solidFill>
                <a:hlinkClick r:id="rId3"/>
              </a:rPr>
              <a:t>https://tinyurl.com/INFO4940-soundblink</a:t>
            </a:r>
            <a:endParaRPr/>
          </a:p>
        </p:txBody>
      </p:sp>
      <p:pic>
        <p:nvPicPr>
          <p:cNvPr id="208" name="Google Shape;208;p30" title="Screenshot 2026-02-13 at 11.08.5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00" y="1225225"/>
            <a:ext cx="3781955" cy="382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 title="Screenshot 2026-02-13 at 11.09.4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725" y="1224300"/>
            <a:ext cx="3781948" cy="38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2104150" y="2662250"/>
            <a:ext cx="2043900" cy="14556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5514600" y="1675850"/>
            <a:ext cx="2924700" cy="14556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2" name="Google Shape;212;p30"/>
          <p:cNvCxnSpPr>
            <a:stCxn id="210" idx="3"/>
            <a:endCxn id="211" idx="1"/>
          </p:cNvCxnSpPr>
          <p:nvPr/>
        </p:nvCxnSpPr>
        <p:spPr>
          <a:xfrm flipH="1" rot="10800000">
            <a:off x="4148050" y="2403650"/>
            <a:ext cx="1366500" cy="9864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4849375" y="1953325"/>
            <a:ext cx="3816000" cy="28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 on          to verify code (app checks for obvious errors)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Then, if no errors, click on  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upload code to Arduino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LED blink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4848750" y="436975"/>
            <a:ext cx="3999900" cy="5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600" u="sng">
                <a:solidFill>
                  <a:schemeClr val="hlink"/>
                </a:solidFill>
                <a:hlinkClick r:id="rId3"/>
              </a:rPr>
              <a:t>https://tinyurl.com/INFO4940-soundblink</a:t>
            </a:r>
            <a:endParaRPr/>
          </a:p>
        </p:txBody>
      </p:sp>
      <p:pic>
        <p:nvPicPr>
          <p:cNvPr id="220" name="Google Shape;220;p31" title="Screenshot 2026-02-13 at 11.09.4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7225"/>
            <a:ext cx="3781948" cy="38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475150" y="1334900"/>
            <a:ext cx="346800" cy="19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31" title="Screenshot 2026-02-13 at 11.15.2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748" y="1147225"/>
            <a:ext cx="23241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1"/>
          <p:cNvCxnSpPr>
            <a:stCxn id="221" idx="3"/>
            <a:endCxn id="222" idx="1"/>
          </p:cNvCxnSpPr>
          <p:nvPr/>
        </p:nvCxnSpPr>
        <p:spPr>
          <a:xfrm>
            <a:off x="821950" y="1433000"/>
            <a:ext cx="4026900" cy="858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4" name="Google Shape;224;p31" title="Screenshot 2026-02-13 at 11.15.26 PM.png"/>
          <p:cNvPicPr preferRelativeResize="0"/>
          <p:nvPr/>
        </p:nvPicPr>
        <p:blipFill rotWithShape="1">
          <a:blip r:embed="rId5">
            <a:alphaModFix/>
          </a:blip>
          <a:srcRect b="0" l="5800" r="63047" t="0"/>
          <a:stretch/>
        </p:blipFill>
        <p:spPr>
          <a:xfrm>
            <a:off x="5875091" y="1988600"/>
            <a:ext cx="34680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 title="Screenshot 2026-02-13 at 11.15.26 PM.png"/>
          <p:cNvPicPr preferRelativeResize="0"/>
          <p:nvPr/>
        </p:nvPicPr>
        <p:blipFill rotWithShape="1">
          <a:blip r:embed="rId5">
            <a:alphaModFix/>
          </a:blip>
          <a:srcRect b="0" l="34248" r="34600" t="0"/>
          <a:stretch/>
        </p:blipFill>
        <p:spPr>
          <a:xfrm>
            <a:off x="7762075" y="2797125"/>
            <a:ext cx="346800" cy="3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want to build?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 canvas that glows warmer when you whisper secrets to it...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 sculpture that 'shivers' or vibrates when the room gets too cold...</a:t>
            </a:r>
            <a:endParaRPr i="1"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 title="Input-Outpu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I have errors?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 see "</a:t>
            </a:r>
            <a:r>
              <a:rPr lang="en">
                <a:solidFill>
                  <a:srgbClr val="CC0000"/>
                </a:solidFill>
              </a:rPr>
              <a:t>No board selected</a:t>
            </a:r>
            <a:r>
              <a:rPr lang="en"/>
              <a:t>" or "</a:t>
            </a:r>
            <a:r>
              <a:rPr lang="en">
                <a:solidFill>
                  <a:srgbClr val="CC0000"/>
                </a:solidFill>
              </a:rPr>
              <a:t>Missing FOBN</a:t>
            </a:r>
            <a:r>
              <a:rPr lang="en"/>
              <a:t>".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Fix: Go back to Tools &gt; Board and Tools &gt; Port to make sure "Arduino Uno" is checked.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 error shown, but my </a:t>
            </a:r>
            <a:r>
              <a:rPr lang="en">
                <a:solidFill>
                  <a:srgbClr val="CC0000"/>
                </a:solidFill>
              </a:rPr>
              <a:t>LED is not lighting up</a:t>
            </a:r>
            <a:endParaRPr>
              <a:solidFill>
                <a:srgbClr val="CC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Fix: d</a:t>
            </a:r>
            <a:r>
              <a:rPr lang="en">
                <a:solidFill>
                  <a:srgbClr val="3D85C6"/>
                </a:solidFill>
              </a:rPr>
              <a:t>ouble-check your pin numbers in the code, is it 4 for LED (not 13)?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computer doesn't show any "</a:t>
            </a:r>
            <a:r>
              <a:rPr lang="en">
                <a:solidFill>
                  <a:srgbClr val="CC0000"/>
                </a:solidFill>
              </a:rPr>
              <a:t>COM</a:t>
            </a:r>
            <a:r>
              <a:rPr lang="en"/>
              <a:t>" or "</a:t>
            </a:r>
            <a:r>
              <a:rPr lang="en">
                <a:solidFill>
                  <a:srgbClr val="CC0000"/>
                </a:solidFill>
              </a:rPr>
              <a:t>usbserial</a:t>
            </a:r>
            <a:r>
              <a:rPr lang="en"/>
              <a:t>" ports.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D85C6"/>
                </a:solidFill>
              </a:rPr>
              <a:t>Fix: Install the CP210x Driver.</a:t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r>
              <a:rPr lang="en"/>
              <a:t>it's</a:t>
            </a:r>
            <a:r>
              <a:rPr lang="en"/>
              <a:t> not any of those!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1700" y="1225225"/>
            <a:ext cx="3783600" cy="33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b="1" lang="en"/>
              <a:t>AI</a:t>
            </a:r>
            <a:r>
              <a:rPr lang="en"/>
              <a:t> to help you!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 </a:t>
            </a:r>
            <a:r>
              <a:rPr lang="en">
                <a:solidFill>
                  <a:srgbClr val="CC0000"/>
                </a:solidFill>
              </a:rPr>
              <a:t>error messages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 </a:t>
            </a:r>
            <a:r>
              <a:rPr b="1" lang="en"/>
              <a:t>all</a:t>
            </a:r>
            <a:r>
              <a:rPr lang="en"/>
              <a:t> of your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4" title="Screenshot 2026-02-13 at 11.33.1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293" y="0"/>
            <a:ext cx="50807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/>
          <p:nvPr/>
        </p:nvSpPr>
        <p:spPr>
          <a:xfrm>
            <a:off x="7805750" y="4411950"/>
            <a:ext cx="1026600" cy="27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4511550" y="2807100"/>
            <a:ext cx="4395300" cy="79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6" name="Google Shape;246;p34"/>
          <p:cNvCxnSpPr>
            <a:stCxn id="245" idx="1"/>
          </p:cNvCxnSpPr>
          <p:nvPr/>
        </p:nvCxnSpPr>
        <p:spPr>
          <a:xfrm rot="10800000">
            <a:off x="2730150" y="1953300"/>
            <a:ext cx="1781400" cy="1248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4"/>
          <p:cNvCxnSpPr/>
          <p:nvPr/>
        </p:nvCxnSpPr>
        <p:spPr>
          <a:xfrm rot="10800000">
            <a:off x="2813075" y="2006025"/>
            <a:ext cx="1674300" cy="2473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8" name="Google Shape;248;p34"/>
          <p:cNvCxnSpPr>
            <a:endCxn id="244" idx="1"/>
          </p:cNvCxnSpPr>
          <p:nvPr/>
        </p:nvCxnSpPr>
        <p:spPr>
          <a:xfrm>
            <a:off x="4472450" y="4448100"/>
            <a:ext cx="3333300" cy="99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…it's not any of those!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11700" y="1225225"/>
            <a:ext cx="3783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Paste it using the following syntax (or edit to fit your style)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 am writing an Arduino code: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latin typeface="Courier New"/>
                <a:ea typeface="Courier New"/>
                <a:cs typeface="Courier New"/>
                <a:sym typeface="Courier New"/>
              </a:rPr>
              <a:t>&lt;Insert Code&gt;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And I got this error: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&lt;Insert Error Message&gt;</a:t>
            </a:r>
            <a:endParaRPr i="1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Help me debug it.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5" name="Google Shape;255;p35" title="Screenshot 2026-02-13 at 11.38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300" y="51200"/>
            <a:ext cx="50304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 title="Input-Outpu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-149400" y="4164850"/>
            <a:ext cx="5248200" cy="70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6"/>
          <p:cNvSpPr txBox="1"/>
          <p:nvPr>
            <p:ph idx="4294967295" type="body"/>
          </p:nvPr>
        </p:nvSpPr>
        <p:spPr>
          <a:xfrm>
            <a:off x="319500" y="4218925"/>
            <a:ext cx="4741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I want the light to be more/less sensitive…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 title="Screenshot 2026-02-15 at 5.31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60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much more / less sensitive?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Arduino can give you the answer!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Delete the</a:t>
            </a:r>
            <a:r>
              <a:rPr b="1" lang="en">
                <a:solidFill>
                  <a:schemeClr val="lt1"/>
                </a:solidFill>
              </a:rPr>
              <a:t> // </a:t>
            </a:r>
            <a:r>
              <a:rPr lang="en">
                <a:solidFill>
                  <a:schemeClr val="lt1"/>
                </a:solidFill>
              </a:rPr>
              <a:t>at the beginning of these lines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//Serial.begin(9600);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//Serial.println(soundState);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//delay(100);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Now they should be colored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Verify</a:t>
            </a:r>
            <a:r>
              <a:rPr lang="en">
                <a:solidFill>
                  <a:schemeClr val="lt1"/>
                </a:solidFill>
              </a:rPr>
              <a:t> code and </a:t>
            </a:r>
            <a:r>
              <a:rPr b="1" lang="en">
                <a:solidFill>
                  <a:schemeClr val="lt1"/>
                </a:solidFill>
              </a:rPr>
              <a:t>upload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8" title="Screenshot 2026-02-15 at 5.31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60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much more / less sensitive?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Arduino can give you the answer!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Delete the</a:t>
            </a:r>
            <a:r>
              <a:rPr b="1" lang="en">
                <a:solidFill>
                  <a:srgbClr val="674EA7"/>
                </a:solidFill>
              </a:rPr>
              <a:t> // </a:t>
            </a:r>
            <a:r>
              <a:rPr lang="en">
                <a:solidFill>
                  <a:srgbClr val="674EA7"/>
                </a:solidFill>
              </a:rPr>
              <a:t>at the beginning of these lines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//Serial.begin(9600);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//Serial.println(soundState);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//delay(100);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Now they should be </a:t>
            </a:r>
            <a:r>
              <a:rPr lang="en">
                <a:solidFill>
                  <a:srgbClr val="E69138"/>
                </a:solidFill>
              </a:rPr>
              <a:t>colored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Verify</a:t>
            </a:r>
            <a:r>
              <a:rPr lang="en"/>
              <a:t> code and </a:t>
            </a:r>
            <a:r>
              <a:rPr b="1" lang="en"/>
              <a:t>upload</a:t>
            </a:r>
            <a:endParaRPr b="1"/>
          </a:p>
        </p:txBody>
      </p:sp>
      <p:cxnSp>
        <p:nvCxnSpPr>
          <p:cNvPr id="277" name="Google Shape;277;p38"/>
          <p:cNvCxnSpPr/>
          <p:nvPr/>
        </p:nvCxnSpPr>
        <p:spPr>
          <a:xfrm rot="10800000">
            <a:off x="5891013" y="1863000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8"/>
          <p:cNvCxnSpPr/>
          <p:nvPr/>
        </p:nvCxnSpPr>
        <p:spPr>
          <a:xfrm rot="10800000">
            <a:off x="6286413" y="23900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9" name="Google Shape;279;p38" title="Screenshot 2026-02-13 at 11.15.26 PM.png"/>
          <p:cNvPicPr preferRelativeResize="0"/>
          <p:nvPr/>
        </p:nvPicPr>
        <p:blipFill rotWithShape="1">
          <a:blip r:embed="rId4">
            <a:alphaModFix/>
          </a:blip>
          <a:srcRect b="0" l="5800" r="63047" t="0"/>
          <a:stretch/>
        </p:blipFill>
        <p:spPr>
          <a:xfrm>
            <a:off x="437966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 title="Screenshot 2026-02-13 at 11.15.26 PM.png"/>
          <p:cNvPicPr preferRelativeResize="0"/>
          <p:nvPr/>
        </p:nvPicPr>
        <p:blipFill rotWithShape="1">
          <a:blip r:embed="rId4">
            <a:alphaModFix/>
          </a:blip>
          <a:srcRect b="0" l="34248" r="34600" t="0"/>
          <a:stretch/>
        </p:blipFill>
        <p:spPr>
          <a:xfrm>
            <a:off x="1621050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8"/>
          <p:cNvCxnSpPr/>
          <p:nvPr/>
        </p:nvCxnSpPr>
        <p:spPr>
          <a:xfrm rot="10800000">
            <a:off x="5466288" y="35645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38"/>
          <p:cNvSpPr txBox="1"/>
          <p:nvPr/>
        </p:nvSpPr>
        <p:spPr>
          <a:xfrm>
            <a:off x="6571125" y="3260775"/>
            <a:ext cx="1437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So data won’t scroll too fast!</a:t>
            </a:r>
            <a:endParaRPr b="1" sz="11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9" title="Screenshot 2026-02-15 at 5.31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73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289" name="Google Shape;289;p39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Serial Monitor                </a:t>
            </a:r>
            <a:r>
              <a:rPr lang="en"/>
              <a:t>a</a:t>
            </a:r>
            <a:r>
              <a:rPr lang="en"/>
              <a:t>t the </a:t>
            </a:r>
            <a:r>
              <a:rPr lang="en">
                <a:solidFill>
                  <a:srgbClr val="E69138"/>
                </a:solidFill>
              </a:rPr>
              <a:t>top right corner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Serial monitor is the way you “listen” and “talk” to the Arduino.</a:t>
            </a:r>
            <a:endParaRPr/>
          </a:p>
        </p:txBody>
      </p:sp>
      <p:pic>
        <p:nvPicPr>
          <p:cNvPr id="290" name="Google Shape;290;p39" title="Screenshot 2026-02-14 at 11.22.5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050" y="1311300"/>
            <a:ext cx="490200" cy="5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/>
          <p:nvPr/>
        </p:nvSpPr>
        <p:spPr>
          <a:xfrm>
            <a:off x="8383500" y="465750"/>
            <a:ext cx="324000" cy="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297" name="Google Shape;297;p40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 your </a:t>
            </a:r>
            <a:r>
              <a:rPr lang="en"/>
              <a:t>desired action and see the change in numbers!</a:t>
            </a:r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8383500" y="465750"/>
            <a:ext cx="324000" cy="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9" name="Google Shape;299;p40" title="Screenshot 2026-02-15 at 5.29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243" y="50625"/>
            <a:ext cx="598176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Empty or garbled text?</a:t>
            </a:r>
            <a:endParaRPr/>
          </a:p>
        </p:txBody>
      </p:sp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Check if your Serial.begin(</a:t>
            </a:r>
            <a:r>
              <a:rPr b="1" lang="en">
                <a:solidFill>
                  <a:srgbClr val="6AA84F"/>
                </a:solidFill>
              </a:rPr>
              <a:t>XXXX</a:t>
            </a:r>
            <a:r>
              <a:rPr lang="en"/>
              <a:t>) matches your </a:t>
            </a:r>
            <a:r>
              <a:rPr b="1" lang="en">
                <a:solidFill>
                  <a:srgbClr val="3C78D8"/>
                </a:solidFill>
              </a:rPr>
              <a:t>serial monitor baud</a:t>
            </a:r>
            <a:r>
              <a:rPr lang="en"/>
              <a:t>!</a:t>
            </a:r>
            <a:endParaRPr/>
          </a:p>
        </p:txBody>
      </p:sp>
      <p:pic>
        <p:nvPicPr>
          <p:cNvPr id="306" name="Google Shape;306;p41" title="Screenshot 2026-02-15 at 6.16.07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761" y="0"/>
            <a:ext cx="5778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/>
          <p:nvPr/>
        </p:nvSpPr>
        <p:spPr>
          <a:xfrm>
            <a:off x="5305500" y="1701000"/>
            <a:ext cx="415200" cy="27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7786650" y="2258400"/>
            <a:ext cx="961200" cy="27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6247425" y="1873125"/>
            <a:ext cx="1012500" cy="4758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Wrong!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0" name="Google Shape;310;p41"/>
          <p:cNvCxnSpPr>
            <a:stCxn id="309" idx="1"/>
            <a:endCxn id="307" idx="3"/>
          </p:cNvCxnSpPr>
          <p:nvPr/>
        </p:nvCxnSpPr>
        <p:spPr>
          <a:xfrm rot="10800000">
            <a:off x="5720625" y="1837725"/>
            <a:ext cx="526800" cy="2733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41"/>
          <p:cNvCxnSpPr>
            <a:stCxn id="309" idx="3"/>
            <a:endCxn id="308" idx="1"/>
          </p:cNvCxnSpPr>
          <p:nvPr/>
        </p:nvCxnSpPr>
        <p:spPr>
          <a:xfrm>
            <a:off x="7259925" y="2111025"/>
            <a:ext cx="526800" cy="2841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Inspiration: Let’s see what others made!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0575"/>
            <a:ext cx="2216899" cy="16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title="Laser Harp Test 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9625" y="1225225"/>
            <a:ext cx="5962666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18700" y="3733850"/>
            <a:ext cx="2309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Instructables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317" name="Google Shape;317;p42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8383500" y="465750"/>
            <a:ext cx="324000" cy="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9" name="Google Shape;319;p42" title="Screenshot 2026-02-15 at 5.29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243" y="50625"/>
            <a:ext cx="598176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 title="Screenshot 2026-02-15 at 5.29.07 PM.png"/>
          <p:cNvPicPr preferRelativeResize="0"/>
          <p:nvPr/>
        </p:nvPicPr>
        <p:blipFill rotWithShape="1">
          <a:blip r:embed="rId3">
            <a:alphaModFix/>
          </a:blip>
          <a:srcRect b="15118" l="8688" r="79010" t="39791"/>
          <a:stretch/>
        </p:blipFill>
        <p:spPr>
          <a:xfrm>
            <a:off x="311700" y="1399388"/>
            <a:ext cx="1133998" cy="3574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2"/>
          <p:cNvCxnSpPr/>
          <p:nvPr/>
        </p:nvCxnSpPr>
        <p:spPr>
          <a:xfrm>
            <a:off x="756600" y="2629500"/>
            <a:ext cx="0" cy="6480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42"/>
          <p:cNvSpPr txBox="1"/>
          <p:nvPr/>
        </p:nvSpPr>
        <p:spPr>
          <a:xfrm>
            <a:off x="929325" y="2703900"/>
            <a:ext cx="1255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929325" y="3513375"/>
            <a:ext cx="2389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 &gt; 700 = Click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3" title="Screenshot 2026-02-15 at 5.42.07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760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400 in </a:t>
            </a:r>
            <a:r>
              <a:rPr lang="en">
                <a:solidFill>
                  <a:srgbClr val="E69138"/>
                </a:solidFill>
              </a:rPr>
              <a:t>soundState &gt; </a:t>
            </a:r>
            <a:r>
              <a:rPr b="1" lang="en">
                <a:solidFill>
                  <a:srgbClr val="E69138"/>
                </a:solidFill>
              </a:rPr>
              <a:t>400</a:t>
            </a:r>
            <a:r>
              <a:rPr lang="en"/>
              <a:t> to your determined new number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331" name="Google Shape;331;p43"/>
          <p:cNvCxnSpPr/>
          <p:nvPr/>
        </p:nvCxnSpPr>
        <p:spPr>
          <a:xfrm rot="10800000">
            <a:off x="5892063" y="2771600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3"/>
          <p:cNvSpPr txBox="1"/>
          <p:nvPr/>
        </p:nvSpPr>
        <p:spPr>
          <a:xfrm>
            <a:off x="6874275" y="2593700"/>
            <a:ext cx="830400" cy="355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700 now!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4" title="Screenshot 2026-02-15 at 5.42.07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760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light to be more/less sensitive</a:t>
            </a:r>
            <a:endParaRPr/>
          </a:p>
        </p:txBody>
      </p:sp>
      <p:sp>
        <p:nvSpPr>
          <p:cNvPr id="339" name="Google Shape;339;p44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400 in </a:t>
            </a:r>
            <a:r>
              <a:rPr lang="en">
                <a:solidFill>
                  <a:srgbClr val="E69138"/>
                </a:solidFill>
              </a:rPr>
              <a:t>soundState &gt; </a:t>
            </a:r>
            <a:r>
              <a:rPr b="1" lang="en">
                <a:solidFill>
                  <a:srgbClr val="E69138"/>
                </a:solidFill>
              </a:rPr>
              <a:t>400</a:t>
            </a:r>
            <a:r>
              <a:rPr lang="en"/>
              <a:t> to your determined new number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</a:rPr>
              <a:t>Add back</a:t>
            </a:r>
            <a:r>
              <a:rPr lang="en">
                <a:solidFill>
                  <a:srgbClr val="674EA7"/>
                </a:solidFill>
              </a:rPr>
              <a:t> the</a:t>
            </a:r>
            <a:r>
              <a:rPr b="1" lang="en">
                <a:solidFill>
                  <a:srgbClr val="674EA7"/>
                </a:solidFill>
              </a:rPr>
              <a:t> // </a:t>
            </a:r>
            <a:r>
              <a:rPr lang="en">
                <a:solidFill>
                  <a:srgbClr val="674EA7"/>
                </a:solidFill>
              </a:rPr>
              <a:t>at the beginning of these lines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//Serial.begin(9600);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//Serial.println(soundState);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//delay(100);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Verify</a:t>
            </a:r>
            <a:r>
              <a:rPr lang="en"/>
              <a:t> code and </a:t>
            </a:r>
            <a:r>
              <a:rPr b="1" lang="en"/>
              <a:t>upload</a:t>
            </a:r>
            <a:endParaRPr b="1"/>
          </a:p>
        </p:txBody>
      </p:sp>
      <p:cxnSp>
        <p:nvCxnSpPr>
          <p:cNvPr id="340" name="Google Shape;340;p44"/>
          <p:cNvCxnSpPr/>
          <p:nvPr/>
        </p:nvCxnSpPr>
        <p:spPr>
          <a:xfrm rot="10800000">
            <a:off x="5891013" y="1863000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44"/>
          <p:cNvCxnSpPr/>
          <p:nvPr/>
        </p:nvCxnSpPr>
        <p:spPr>
          <a:xfrm rot="10800000">
            <a:off x="6286413" y="23900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44" title="Screenshot 2026-02-13 at 11.15.26 PM.png"/>
          <p:cNvPicPr preferRelativeResize="0"/>
          <p:nvPr/>
        </p:nvPicPr>
        <p:blipFill rotWithShape="1">
          <a:blip r:embed="rId4">
            <a:alphaModFix/>
          </a:blip>
          <a:srcRect b="0" l="5800" r="63047" t="0"/>
          <a:stretch/>
        </p:blipFill>
        <p:spPr>
          <a:xfrm>
            <a:off x="437966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 title="Screenshot 2026-02-13 at 11.15.26 PM.png"/>
          <p:cNvPicPr preferRelativeResize="0"/>
          <p:nvPr/>
        </p:nvPicPr>
        <p:blipFill rotWithShape="1">
          <a:blip r:embed="rId4">
            <a:alphaModFix/>
          </a:blip>
          <a:srcRect b="0" l="34248" r="34600" t="0"/>
          <a:stretch/>
        </p:blipFill>
        <p:spPr>
          <a:xfrm>
            <a:off x="1621050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4"/>
          <p:cNvCxnSpPr/>
          <p:nvPr/>
        </p:nvCxnSpPr>
        <p:spPr>
          <a:xfrm rot="10800000">
            <a:off x="5466288" y="35645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44"/>
          <p:cNvCxnSpPr/>
          <p:nvPr/>
        </p:nvCxnSpPr>
        <p:spPr>
          <a:xfrm rot="10800000">
            <a:off x="5892063" y="2771600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44"/>
          <p:cNvSpPr txBox="1"/>
          <p:nvPr/>
        </p:nvSpPr>
        <p:spPr>
          <a:xfrm>
            <a:off x="6874275" y="2593700"/>
            <a:ext cx="830400" cy="355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700 now!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352" name="Google Shape;352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Recall your answers: "What do you want to build?"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Nobody said, "I'm here to learn circuit theory today."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Recall the "30s Romantic Love" Assignment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didn't critique your editing software or camera settings.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discussion focused on the </a:t>
            </a:r>
            <a:r>
              <a:rPr b="1" lang="en">
                <a:solidFill>
                  <a:schemeClr val="lt1"/>
                </a:solidFill>
              </a:rPr>
              <a:t>emotions and ideas</a:t>
            </a:r>
            <a:r>
              <a:rPr lang="en">
                <a:solidFill>
                  <a:schemeClr val="lt1"/>
                </a:solidFill>
              </a:rPr>
              <a:t> you conveyed.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Camera was just a Tool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</a:t>
            </a:r>
            <a:r>
              <a:rPr b="1" lang="en">
                <a:solidFill>
                  <a:schemeClr val="lt1"/>
                </a:solidFill>
              </a:rPr>
              <a:t>lens</a:t>
            </a:r>
            <a:r>
              <a:rPr lang="en">
                <a:solidFill>
                  <a:schemeClr val="lt1"/>
                </a:solidFill>
              </a:rPr>
              <a:t> didn't make the art; your </a:t>
            </a:r>
            <a:r>
              <a:rPr b="1" lang="en">
                <a:solidFill>
                  <a:schemeClr val="lt1"/>
                </a:solidFill>
              </a:rPr>
              <a:t>vision</a:t>
            </a:r>
            <a:r>
              <a:rPr lang="en">
                <a:solidFill>
                  <a:schemeClr val="lt1"/>
                </a:solidFill>
              </a:rPr>
              <a:t> did.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Arduino is no different</a:t>
            </a:r>
            <a:endParaRPr b="1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It is simply a "</a:t>
            </a:r>
            <a:r>
              <a:rPr b="1" lang="en">
                <a:solidFill>
                  <a:schemeClr val="lt1"/>
                </a:solidFill>
              </a:rPr>
              <a:t>lens</a:t>
            </a:r>
            <a:r>
              <a:rPr lang="en">
                <a:solidFill>
                  <a:schemeClr val="lt1"/>
                </a:solidFill>
              </a:rPr>
              <a:t>" to help you express a thought.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358" name="Google Shape;358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Recall your answers: "What do you want to build?"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Nobody said, "I'm here to learn circuit theory today."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Recall the "30s Romantic Love" Assignment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didn't critique your editing software or camera settings.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discussion focused on the </a:t>
            </a:r>
            <a:r>
              <a:rPr b="1" lang="en"/>
              <a:t>emotions and ideas</a:t>
            </a:r>
            <a:r>
              <a:rPr lang="en"/>
              <a:t> you conveyed.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Camera was just a Tool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</a:t>
            </a:r>
            <a:r>
              <a:rPr b="1" lang="en"/>
              <a:t>lens</a:t>
            </a:r>
            <a:r>
              <a:rPr lang="en"/>
              <a:t> didn't make the art; your </a:t>
            </a:r>
            <a:r>
              <a:rPr b="1" lang="en"/>
              <a:t>vision</a:t>
            </a:r>
            <a:r>
              <a:rPr lang="en"/>
              <a:t> did.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Arduino is no different</a:t>
            </a:r>
            <a:endParaRPr b="1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It is simply a "</a:t>
            </a:r>
            <a:r>
              <a:rPr b="1" lang="en">
                <a:solidFill>
                  <a:schemeClr val="lt1"/>
                </a:solidFill>
              </a:rPr>
              <a:t>lens</a:t>
            </a:r>
            <a:r>
              <a:rPr lang="en">
                <a:solidFill>
                  <a:schemeClr val="lt1"/>
                </a:solidFill>
              </a:rPr>
              <a:t>" to help you express a thought.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364" name="Google Shape;364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Recall your answers: "What do you want to build?"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Nobody said, "I'm here to learn circuit theory today."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Recall the "30s Romantic Love" Assignment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didn't critique your editing software or camera settings.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discussion focused on the </a:t>
            </a:r>
            <a:r>
              <a:rPr b="1" lang="en"/>
              <a:t>emotions and ideas</a:t>
            </a:r>
            <a:r>
              <a:rPr lang="en"/>
              <a:t> you conveyed.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Camera was just a Tool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</a:t>
            </a:r>
            <a:r>
              <a:rPr b="1" lang="en"/>
              <a:t>lens</a:t>
            </a:r>
            <a:r>
              <a:rPr lang="en"/>
              <a:t> didn't make the art; your </a:t>
            </a:r>
            <a:r>
              <a:rPr b="1" lang="en"/>
              <a:t>vision</a:t>
            </a:r>
            <a:r>
              <a:rPr lang="en"/>
              <a:t> did.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Arduino is no different</a:t>
            </a:r>
            <a:endParaRPr b="1">
              <a:solidFill>
                <a:srgbClr val="3C78D8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is simply a "</a:t>
            </a:r>
            <a:r>
              <a:rPr b="1" lang="en"/>
              <a:t>lens</a:t>
            </a:r>
            <a:r>
              <a:rPr lang="en"/>
              <a:t>" to help you express a thought.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Tool Mindset in Action</a:t>
            </a:r>
            <a:endParaRPr/>
          </a:p>
        </p:txBody>
      </p:sp>
      <p:sp>
        <p:nvSpPr>
          <p:cNvPr id="370" name="Google Shape;370;p4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Don't Reinvent the Wheel </a:t>
            </a:r>
            <a:endParaRPr>
              <a:solidFill>
                <a:srgbClr val="3C78D8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you want to build something, there is likely already a Library or an AI prompt for that.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818E"/>
                </a:solidFill>
              </a:rPr>
              <a:t>Just-in-Time Learning </a:t>
            </a:r>
            <a:endParaRPr>
              <a:solidFill>
                <a:srgbClr val="45818E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Only learn the specific modules your </a:t>
            </a:r>
            <a:r>
              <a:rPr lang="en"/>
              <a:t>project</a:t>
            </a:r>
            <a:r>
              <a:rPr lang="en"/>
              <a:t> requires.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Be an "Architect," not a Scientist </a:t>
            </a:r>
            <a:endParaRPr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Your role is to assemble these Grove modules like Lego bricks to tell a story.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"Good Enough" is Perfect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the interaction works and the message is clear, the technology has done its job.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311700" y="315925"/>
            <a:ext cx="63354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Resources</a:t>
            </a:r>
            <a:endParaRPr/>
          </a:p>
        </p:txBody>
      </p:sp>
      <p:sp>
        <p:nvSpPr>
          <p:cNvPr id="376" name="Google Shape;376;p49"/>
          <p:cNvSpPr txBox="1"/>
          <p:nvPr>
            <p:ph idx="1" type="body"/>
          </p:nvPr>
        </p:nvSpPr>
        <p:spPr>
          <a:xfrm>
            <a:off x="311700" y="1225225"/>
            <a:ext cx="6335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M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y repository</a:t>
            </a:r>
            <a:r>
              <a:rPr lang="en"/>
              <a:t>: </a:t>
            </a:r>
            <a:r>
              <a:rPr lang="en"/>
              <a:t>This slide, code, and other useful information.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ARL Learning Slides</a:t>
            </a:r>
            <a:r>
              <a:rPr lang="en"/>
              <a:t>: Detailed hardware walkthrough from my lab, built for a similar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Instructables.com</a:t>
            </a:r>
            <a:r>
              <a:rPr lang="en"/>
              <a:t>: A massive DIY library with step-by-step guides.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7"/>
              </a:rPr>
              <a:t>Arduino Forum</a:t>
            </a:r>
            <a:r>
              <a:rPr b="1" lang="en"/>
              <a:t> and </a:t>
            </a:r>
            <a:r>
              <a:rPr b="1" lang="en" u="sng">
                <a:solidFill>
                  <a:schemeClr val="hlink"/>
                </a:solidFill>
                <a:hlinkClick r:id="rId8"/>
              </a:rPr>
              <a:t>Project Hub</a:t>
            </a:r>
            <a:r>
              <a:rPr lang="en"/>
              <a:t>: The official hub. Use the "Project Guidance" section to discuss ideas or the "Troubleshooting" section for technical bugs.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don’t forget </a:t>
            </a:r>
            <a:r>
              <a:rPr b="1" lang="en">
                <a:solidFill>
                  <a:srgbClr val="3C78D8"/>
                </a:solidFill>
              </a:rPr>
              <a:t>your Professor and TA</a:t>
            </a:r>
            <a:r>
              <a:rPr lang="en"/>
              <a:t>!</a:t>
            </a:r>
            <a:endParaRPr/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6275" y="80352"/>
            <a:ext cx="1208475" cy="12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 txBox="1"/>
          <p:nvPr/>
        </p:nvSpPr>
        <p:spPr>
          <a:xfrm>
            <a:off x="10856450" y="368725"/>
            <a:ext cx="1536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ARL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6275" y="1371325"/>
            <a:ext cx="1208475" cy="12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 title="Session 1 Slide QR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21875" y="2662300"/>
            <a:ext cx="2192100" cy="21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 title="adobe-express-qr-code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99500" y="152400"/>
            <a:ext cx="2192100" cy="21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Sensors</a:t>
            </a:r>
            <a:endParaRPr/>
          </a:p>
        </p:txBody>
      </p:sp>
      <p:sp>
        <p:nvSpPr>
          <p:cNvPr id="392" name="Google Shape;392;p51"/>
          <p:cNvSpPr txBox="1"/>
          <p:nvPr>
            <p:ph idx="1" type="body"/>
          </p:nvPr>
        </p:nvSpPr>
        <p:spPr>
          <a:xfrm>
            <a:off x="311700" y="1225225"/>
            <a:ext cx="4933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LIS3DHTR 3 axis accelerometer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Senses </a:t>
            </a:r>
            <a:r>
              <a:rPr i="1" lang="en"/>
              <a:t>movement</a:t>
            </a:r>
            <a:r>
              <a:rPr lang="en"/>
              <a:t> and </a:t>
            </a:r>
            <a:r>
              <a:rPr i="1" lang="en"/>
              <a:t>orientation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does it communicate with Arduino?</a:t>
            </a:r>
            <a:endParaRPr/>
          </a:p>
        </p:txBody>
      </p:sp>
      <p:pic>
        <p:nvPicPr>
          <p:cNvPr id="393" name="Google Shape;393;p51"/>
          <p:cNvPicPr preferRelativeResize="0"/>
          <p:nvPr/>
        </p:nvPicPr>
        <p:blipFill rotWithShape="1">
          <a:blip r:embed="rId3">
            <a:alphaModFix/>
          </a:blip>
          <a:srcRect b="6990" l="23749" r="24688" t="8177"/>
          <a:stretch/>
        </p:blipFill>
        <p:spPr>
          <a:xfrm>
            <a:off x="7375095" y="76050"/>
            <a:ext cx="1696978" cy="11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1"/>
          <p:cNvSpPr/>
          <p:nvPr/>
        </p:nvSpPr>
        <p:spPr>
          <a:xfrm>
            <a:off x="8727750" y="870750"/>
            <a:ext cx="314100" cy="266400"/>
          </a:xfrm>
          <a:prstGeom prst="roundRect">
            <a:avLst>
              <a:gd fmla="val 16667" name="adj"/>
            </a:avLst>
          </a:prstGeom>
          <a:solidFill>
            <a:srgbClr val="E69138">
              <a:alpha val="2532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5" name="Google Shape;395;p51"/>
          <p:cNvPicPr preferRelativeResize="0"/>
          <p:nvPr/>
        </p:nvPicPr>
        <p:blipFill rotWithShape="1">
          <a:blip r:embed="rId4">
            <a:alphaModFix/>
          </a:blip>
          <a:srcRect b="17666" l="17666" r="18828" t="18828"/>
          <a:stretch/>
        </p:blipFill>
        <p:spPr>
          <a:xfrm>
            <a:off x="5599125" y="1728850"/>
            <a:ext cx="3158999" cy="23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1"/>
          <p:cNvSpPr txBox="1"/>
          <p:nvPr/>
        </p:nvSpPr>
        <p:spPr>
          <a:xfrm>
            <a:off x="4920500" y="436140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6915825" y="301675"/>
            <a:ext cx="20211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Fiber Optic Dress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11700" y="457922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Image courtesy: </a:t>
            </a:r>
            <a:r>
              <a:rPr lang="en" sz="6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Natalina from Instructables</a:t>
            </a:r>
            <a:endParaRPr sz="6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Sensors</a:t>
            </a:r>
            <a:endParaRPr/>
          </a:p>
        </p:txBody>
      </p:sp>
      <p:sp>
        <p:nvSpPr>
          <p:cNvPr id="402" name="Google Shape;402;p52"/>
          <p:cNvSpPr txBox="1"/>
          <p:nvPr>
            <p:ph idx="1" type="body"/>
          </p:nvPr>
        </p:nvSpPr>
        <p:spPr>
          <a:xfrm>
            <a:off x="311700" y="1225225"/>
            <a:ext cx="5145600" cy="3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LIS3DHTR 3 axis accelerometer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Senses </a:t>
            </a:r>
            <a:r>
              <a:rPr i="1" lang="en"/>
              <a:t>movement</a:t>
            </a:r>
            <a:r>
              <a:rPr lang="en"/>
              <a:t> and </a:t>
            </a:r>
            <a:r>
              <a:rPr i="1" lang="en"/>
              <a:t>orientation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does it communicate with Arduino?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You don’t need to know! You just need a </a:t>
            </a:r>
            <a:r>
              <a:rPr b="1" i="1" lang="en"/>
              <a:t>library.</a:t>
            </a:r>
            <a:endParaRPr b="1" i="1"/>
          </a:p>
        </p:txBody>
      </p:sp>
      <p:pic>
        <p:nvPicPr>
          <p:cNvPr id="403" name="Google Shape;403;p52"/>
          <p:cNvPicPr preferRelativeResize="0"/>
          <p:nvPr/>
        </p:nvPicPr>
        <p:blipFill rotWithShape="1">
          <a:blip r:embed="rId3">
            <a:alphaModFix/>
          </a:blip>
          <a:srcRect b="6990" l="23749" r="24688" t="8177"/>
          <a:stretch/>
        </p:blipFill>
        <p:spPr>
          <a:xfrm>
            <a:off x="7375095" y="76050"/>
            <a:ext cx="1696978" cy="11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2"/>
          <p:cNvSpPr/>
          <p:nvPr/>
        </p:nvSpPr>
        <p:spPr>
          <a:xfrm>
            <a:off x="8727750" y="870750"/>
            <a:ext cx="314100" cy="266400"/>
          </a:xfrm>
          <a:prstGeom prst="roundRect">
            <a:avLst>
              <a:gd fmla="val 16667" name="adj"/>
            </a:avLst>
          </a:prstGeom>
          <a:solidFill>
            <a:srgbClr val="E69138">
              <a:alpha val="2532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5" name="Google Shape;405;p52"/>
          <p:cNvPicPr preferRelativeResize="0"/>
          <p:nvPr/>
        </p:nvPicPr>
        <p:blipFill rotWithShape="1">
          <a:blip r:embed="rId4">
            <a:alphaModFix/>
          </a:blip>
          <a:srcRect b="17666" l="17666" r="18828" t="18828"/>
          <a:stretch/>
        </p:blipFill>
        <p:spPr>
          <a:xfrm>
            <a:off x="5599125" y="1728850"/>
            <a:ext cx="3158999" cy="23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 txBox="1"/>
          <p:nvPr/>
        </p:nvSpPr>
        <p:spPr>
          <a:xfrm>
            <a:off x="4920500" y="436140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Sensors</a:t>
            </a:r>
            <a:endParaRPr/>
          </a:p>
        </p:txBody>
      </p:sp>
      <p:sp>
        <p:nvSpPr>
          <p:cNvPr id="412" name="Google Shape;412;p53"/>
          <p:cNvSpPr txBox="1"/>
          <p:nvPr>
            <p:ph idx="1" type="body"/>
          </p:nvPr>
        </p:nvSpPr>
        <p:spPr>
          <a:xfrm>
            <a:off x="311700" y="1225225"/>
            <a:ext cx="5145600" cy="3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LIS3DHTR 3 axis accelerometer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Senses </a:t>
            </a:r>
            <a:r>
              <a:rPr i="1" lang="en"/>
              <a:t>movement</a:t>
            </a:r>
            <a:r>
              <a:rPr lang="en"/>
              <a:t> and </a:t>
            </a:r>
            <a:r>
              <a:rPr i="1" lang="en"/>
              <a:t>orientation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does it communicate with Arduino?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You don’t need to know! You just need a </a:t>
            </a:r>
            <a:r>
              <a:rPr b="1" i="1" lang="en"/>
              <a:t>library.</a:t>
            </a:r>
            <a:endParaRPr b="1" i="1"/>
          </a:p>
        </p:txBody>
      </p:sp>
      <p:pic>
        <p:nvPicPr>
          <p:cNvPr id="413" name="Google Shape;413;p53"/>
          <p:cNvPicPr preferRelativeResize="0"/>
          <p:nvPr/>
        </p:nvPicPr>
        <p:blipFill rotWithShape="1">
          <a:blip r:embed="rId3">
            <a:alphaModFix/>
          </a:blip>
          <a:srcRect b="6990" l="23749" r="24688" t="8177"/>
          <a:stretch/>
        </p:blipFill>
        <p:spPr>
          <a:xfrm>
            <a:off x="7375095" y="76050"/>
            <a:ext cx="1696978" cy="11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3"/>
          <p:cNvSpPr/>
          <p:nvPr/>
        </p:nvSpPr>
        <p:spPr>
          <a:xfrm>
            <a:off x="8727750" y="870750"/>
            <a:ext cx="314100" cy="266400"/>
          </a:xfrm>
          <a:prstGeom prst="roundRect">
            <a:avLst>
              <a:gd fmla="val 16667" name="adj"/>
            </a:avLst>
          </a:prstGeom>
          <a:solidFill>
            <a:srgbClr val="E69138">
              <a:alpha val="2532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53"/>
          <p:cNvSpPr/>
          <p:nvPr/>
        </p:nvSpPr>
        <p:spPr>
          <a:xfrm>
            <a:off x="311700" y="3243625"/>
            <a:ext cx="3199500" cy="9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473700" y="3446125"/>
            <a:ext cx="2946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Don't reinvent the wheel!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7" name="Google Shape;417;p53"/>
          <p:cNvPicPr preferRelativeResize="0"/>
          <p:nvPr/>
        </p:nvPicPr>
        <p:blipFill rotWithShape="1">
          <a:blip r:embed="rId4">
            <a:alphaModFix/>
          </a:blip>
          <a:srcRect b="17666" l="17666" r="18828" t="18828"/>
          <a:stretch/>
        </p:blipFill>
        <p:spPr>
          <a:xfrm>
            <a:off x="5599125" y="1728850"/>
            <a:ext cx="3158999" cy="23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3"/>
          <p:cNvSpPr txBox="1"/>
          <p:nvPr/>
        </p:nvSpPr>
        <p:spPr>
          <a:xfrm>
            <a:off x="4920500" y="4361400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https://tinyurl.com/INFO4940LIS</a:t>
            </a:r>
            <a:r>
              <a:rPr lang="en"/>
              <a:t> </a:t>
            </a:r>
            <a:endParaRPr/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54" title="Screenshot 2026-02-15 at 5.59.18 PM.png"/>
          <p:cNvPicPr preferRelativeResize="0"/>
          <p:nvPr/>
        </p:nvPicPr>
        <p:blipFill rotWithShape="1">
          <a:blip r:embed="rId4">
            <a:alphaModFix/>
          </a:blip>
          <a:srcRect b="238" l="0" r="0" t="248"/>
          <a:stretch/>
        </p:blipFill>
        <p:spPr>
          <a:xfrm>
            <a:off x="311689" y="1147225"/>
            <a:ext cx="6599209" cy="391827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4"/>
          <p:cNvSpPr/>
          <p:nvPr/>
        </p:nvSpPr>
        <p:spPr>
          <a:xfrm>
            <a:off x="4728375" y="4110750"/>
            <a:ext cx="941700" cy="20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5" title="Screenshot 2026-02-15 at 5.57.34 PM.png"/>
          <p:cNvPicPr preferRelativeResize="0"/>
          <p:nvPr/>
        </p:nvPicPr>
        <p:blipFill rotWithShape="1">
          <a:blip r:embed="rId3">
            <a:alphaModFix/>
          </a:blip>
          <a:srcRect b="238" l="0" r="0" t="248"/>
          <a:stretch/>
        </p:blipFill>
        <p:spPr>
          <a:xfrm>
            <a:off x="240632" y="0"/>
            <a:ext cx="86627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/>
          <p:nvPr/>
        </p:nvSpPr>
        <p:spPr>
          <a:xfrm>
            <a:off x="2812650" y="3310875"/>
            <a:ext cx="1012500" cy="21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.zip file you just downloaded</a:t>
            </a:r>
            <a:endParaRPr/>
          </a:p>
        </p:txBody>
      </p:sp>
      <p:pic>
        <p:nvPicPr>
          <p:cNvPr id="439" name="Google Shape;439;p56" title="Screenshot 2026-02-14 at 12.17.1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840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7" title="Screenshot 2026-02-15 at 6.05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75" y="0"/>
            <a:ext cx="58086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8" title="Screenshot 2026-02-15 at 5.31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60" y="0"/>
            <a:ext cx="5778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out the example</a:t>
            </a:r>
            <a:endParaRPr/>
          </a:p>
        </p:txBody>
      </p:sp>
      <p:pic>
        <p:nvPicPr>
          <p:cNvPr id="451" name="Google Shape;451;p58" title="Screenshot 2026-02-15 at 6.06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765" y="0"/>
            <a:ext cx="5778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8"/>
          <p:cNvSpPr txBox="1"/>
          <p:nvPr>
            <p:ph idx="1" type="body"/>
          </p:nvPr>
        </p:nvSpPr>
        <p:spPr>
          <a:xfrm>
            <a:off x="311700" y="1399400"/>
            <a:ext cx="2965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Serial.begin(</a:t>
            </a:r>
            <a:r>
              <a:rPr b="1" lang="en">
                <a:solidFill>
                  <a:srgbClr val="6AA84F"/>
                </a:solidFill>
              </a:rPr>
              <a:t>115200</a:t>
            </a:r>
            <a:r>
              <a:rPr lang="en"/>
              <a:t>) to </a:t>
            </a:r>
            <a:r>
              <a:rPr b="1" lang="en">
                <a:solidFill>
                  <a:srgbClr val="6AA84F"/>
                </a:solidFill>
              </a:rPr>
              <a:t>9600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74EA7"/>
                </a:solidFill>
              </a:rPr>
              <a:t>Add</a:t>
            </a:r>
            <a:r>
              <a:rPr lang="en">
                <a:solidFill>
                  <a:srgbClr val="674EA7"/>
                </a:solidFill>
              </a:rPr>
              <a:t> </a:t>
            </a:r>
            <a:r>
              <a:rPr b="1" lang="en">
                <a:solidFill>
                  <a:srgbClr val="674EA7"/>
                </a:solidFill>
              </a:rPr>
              <a:t>// </a:t>
            </a:r>
            <a:r>
              <a:rPr lang="en">
                <a:solidFill>
                  <a:srgbClr val="674EA7"/>
                </a:solidFill>
              </a:rPr>
              <a:t>at the beginning of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LIS.begin(WIRE)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</a:rPr>
              <a:t>Delete</a:t>
            </a:r>
            <a:r>
              <a:rPr lang="en">
                <a:solidFill>
                  <a:srgbClr val="674EA7"/>
                </a:solidFill>
              </a:rPr>
              <a:t> the</a:t>
            </a:r>
            <a:r>
              <a:rPr b="1" lang="en">
                <a:solidFill>
                  <a:srgbClr val="674EA7"/>
                </a:solidFill>
              </a:rPr>
              <a:t> // </a:t>
            </a:r>
            <a:r>
              <a:rPr lang="en">
                <a:solidFill>
                  <a:srgbClr val="674EA7"/>
                </a:solidFill>
              </a:rPr>
              <a:t>at the beginning of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//LIS.begin(WIRE, 0x19)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Your code should look like this </a:t>
            </a:r>
            <a:r>
              <a:rPr b="1" lang="en"/>
              <a:t>after </a:t>
            </a:r>
            <a:r>
              <a:rPr lang="en"/>
              <a:t>the edits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Verify</a:t>
            </a:r>
            <a:r>
              <a:rPr lang="en"/>
              <a:t> code and </a:t>
            </a:r>
            <a:r>
              <a:rPr b="1" lang="en"/>
              <a:t>upload</a:t>
            </a:r>
            <a:endParaRPr b="1"/>
          </a:p>
        </p:txBody>
      </p:sp>
      <p:cxnSp>
        <p:nvCxnSpPr>
          <p:cNvPr id="453" name="Google Shape;453;p58"/>
          <p:cNvCxnSpPr/>
          <p:nvPr/>
        </p:nvCxnSpPr>
        <p:spPr>
          <a:xfrm rot="10800000">
            <a:off x="5901138" y="197437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58"/>
          <p:cNvCxnSpPr/>
          <p:nvPr/>
        </p:nvCxnSpPr>
        <p:spPr>
          <a:xfrm rot="10800000">
            <a:off x="6630663" y="239002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5" name="Google Shape;455;p58" title="Screenshot 2026-02-13 at 11.15.26 PM.png"/>
          <p:cNvPicPr preferRelativeResize="0"/>
          <p:nvPr/>
        </p:nvPicPr>
        <p:blipFill rotWithShape="1">
          <a:blip r:embed="rId5">
            <a:alphaModFix/>
          </a:blip>
          <a:srcRect b="0" l="5800" r="63047" t="0"/>
          <a:stretch/>
        </p:blipFill>
        <p:spPr>
          <a:xfrm>
            <a:off x="437966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8" title="Screenshot 2026-02-13 at 11.15.26 PM.png"/>
          <p:cNvPicPr preferRelativeResize="0"/>
          <p:nvPr/>
        </p:nvPicPr>
        <p:blipFill rotWithShape="1">
          <a:blip r:embed="rId5">
            <a:alphaModFix/>
          </a:blip>
          <a:srcRect b="0" l="34248" r="34600" t="0"/>
          <a:stretch/>
        </p:blipFill>
        <p:spPr>
          <a:xfrm>
            <a:off x="1621050" y="4104725"/>
            <a:ext cx="346800" cy="35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8"/>
          <p:cNvCxnSpPr/>
          <p:nvPr/>
        </p:nvCxnSpPr>
        <p:spPr>
          <a:xfrm rot="10800000">
            <a:off x="7167288" y="2248275"/>
            <a:ext cx="9822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Serial Monitor</a:t>
            </a:r>
            <a:endParaRPr/>
          </a:p>
        </p:txBody>
      </p:sp>
      <p:sp>
        <p:nvSpPr>
          <p:cNvPr id="463" name="Google Shape;463;p5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have data printed out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 the data however you want!</a:t>
            </a:r>
            <a:endParaRPr/>
          </a:p>
        </p:txBody>
      </p:sp>
      <p:pic>
        <p:nvPicPr>
          <p:cNvPr id="464" name="Google Shape;464;p59" title="Screenshot 2026-02-15 at 6.11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61" y="0"/>
            <a:ext cx="57782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Rhythm Machine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20569" l="0" r="0" t="21158"/>
          <a:stretch/>
        </p:blipFill>
        <p:spPr>
          <a:xfrm>
            <a:off x="0" y="1147224"/>
            <a:ext cx="9144000" cy="39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11700" y="457922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Image courtesy: </a:t>
            </a:r>
            <a:r>
              <a:rPr lang="en" sz="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Nicolás Kisic Aguirre</a:t>
            </a:r>
            <a:endParaRPr sz="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Rhythm Machine</a:t>
            </a:r>
            <a:endParaRPr/>
          </a:p>
        </p:txBody>
      </p:sp>
      <p:pic>
        <p:nvPicPr>
          <p:cNvPr id="103" name="Google Shape;103;p18" title="modular_rhythm_machine___experiment_no._1_(excerpt) (1080p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Tool: Grove Beginner Kit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+ 10 </a:t>
            </a:r>
            <a:r>
              <a:rPr i="1" lang="en"/>
              <a:t>pre-connected </a:t>
            </a:r>
            <a:r>
              <a:rPr lang="en"/>
              <a:t>modules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center piece is the Arduino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6990" l="23749" r="24688" t="8177"/>
          <a:stretch/>
        </p:blipFill>
        <p:spPr>
          <a:xfrm>
            <a:off x="3635175" y="1311300"/>
            <a:ext cx="4788900" cy="32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4321233" y="4554275"/>
            <a:ext cx="41934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Side Modules—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Interaction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42359" t="0"/>
          <a:stretch/>
        </p:blipFill>
        <p:spPr>
          <a:xfrm>
            <a:off x="4232825" y="1162325"/>
            <a:ext cx="4911176" cy="35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399400"/>
            <a:ext cx="33078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1   </a:t>
            </a:r>
            <a:r>
              <a:rPr lang="en"/>
              <a:t>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2   </a:t>
            </a:r>
            <a:r>
              <a:rPr lang="en"/>
              <a:t>Buzzer: Make beeping sound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3   </a:t>
            </a:r>
            <a:r>
              <a:rPr lang="en"/>
              <a:t>A (very small) screen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4   </a:t>
            </a:r>
            <a:r>
              <a:rPr lang="en"/>
              <a:t>Button!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A84F"/>
                </a:solidFill>
              </a:rPr>
              <a:t>5</a:t>
            </a:r>
            <a:r>
              <a:rPr lang="en"/>
              <a:t>   Potentiometer: Rotate ~ 360 deg, detects the </a:t>
            </a:r>
            <a:r>
              <a:rPr b="1" lang="en">
                <a:solidFill>
                  <a:srgbClr val="76A5AF"/>
                </a:solidFill>
              </a:rPr>
              <a:t>angle of your rotation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5048700" y="445102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26366" y="555600"/>
            <a:ext cx="454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Side Modules—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Sensors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41264" r="1095" t="9107"/>
          <a:stretch/>
        </p:blipFill>
        <p:spPr>
          <a:xfrm>
            <a:off x="0" y="1463125"/>
            <a:ext cx="4911176" cy="3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566425" y="1704450"/>
            <a:ext cx="3141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6   </a:t>
            </a:r>
            <a:r>
              <a:rPr lang="en"/>
              <a:t>Detect </a:t>
            </a:r>
            <a:r>
              <a:rPr b="1" lang="en">
                <a:solidFill>
                  <a:srgbClr val="FFD966"/>
                </a:solidFill>
              </a:rPr>
              <a:t>light</a:t>
            </a:r>
            <a:r>
              <a:rPr lang="en"/>
              <a:t> intensity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7   </a:t>
            </a:r>
            <a:r>
              <a:rPr lang="en"/>
              <a:t>Detect </a:t>
            </a:r>
            <a:r>
              <a:rPr b="1" lang="en">
                <a:solidFill>
                  <a:srgbClr val="E06666"/>
                </a:solidFill>
              </a:rPr>
              <a:t>sound</a:t>
            </a:r>
            <a:r>
              <a:rPr lang="en"/>
              <a:t> intensity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8   </a:t>
            </a:r>
            <a:r>
              <a:rPr lang="en"/>
              <a:t>Detect </a:t>
            </a:r>
            <a:r>
              <a:rPr b="1" lang="en">
                <a:solidFill>
                  <a:srgbClr val="C27BA0"/>
                </a:solidFill>
              </a:rPr>
              <a:t>temperature</a:t>
            </a:r>
            <a:r>
              <a:rPr lang="en"/>
              <a:t> and </a:t>
            </a:r>
            <a:r>
              <a:rPr b="1" lang="en">
                <a:solidFill>
                  <a:srgbClr val="76A5AF"/>
                </a:solidFill>
              </a:rPr>
              <a:t>humidity</a:t>
            </a:r>
            <a:endParaRPr b="1"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9   </a:t>
            </a:r>
            <a:r>
              <a:rPr lang="en"/>
              <a:t>Detect </a:t>
            </a:r>
            <a:r>
              <a:rPr b="1" lang="en">
                <a:solidFill>
                  <a:srgbClr val="8E7CC3"/>
                </a:solidFill>
              </a:rPr>
              <a:t>atmospheric pressure</a:t>
            </a:r>
            <a:endParaRPr b="1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A84F"/>
                </a:solidFill>
              </a:rPr>
              <a:t>10</a:t>
            </a:r>
            <a:r>
              <a:rPr lang="en"/>
              <a:t> Detects object’s </a:t>
            </a:r>
            <a:r>
              <a:rPr b="1" lang="en">
                <a:solidFill>
                  <a:srgbClr val="3C78D8"/>
                </a:solidFill>
              </a:rPr>
              <a:t>acceleration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0" y="4381075"/>
            <a:ext cx="4095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courtesy: Seeed Studio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